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A4C9765-620A-46A5-A64F-33AA710CB553}">
  <a:tblStyle styleId="{4A4C9765-620A-46A5-A64F-33AA710CB55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92c098f88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92c098f8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92c098f88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92c098f88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00FFFF"/>
                </a:highlight>
              </a:rPr>
              <a:t>Note from Michele: 2022: 19 Building Permits for SFH. 2023 so far: 13 SFH/5 Accessory Dwelling Units</a:t>
            </a:r>
            <a:endParaRPr>
              <a:highlight>
                <a:srgbClr val="00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92c098f88e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92c098f88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Capacity with current classrooms:  RMMS 350   CSDA 276   </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92d5a86c5c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92d5a86c5c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931d40e3e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931d40e3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9900"/>
                </a:highlight>
              </a:rPr>
              <a:t>2nd generation still needs to be 55 and over </a:t>
            </a:r>
            <a:endParaRPr>
              <a:highlight>
                <a:srgbClr val="FF9900"/>
              </a:highlight>
            </a:endParaRPr>
          </a:p>
          <a:p>
            <a:pPr marL="0" lvl="0" indent="0" algn="l" rtl="0">
              <a:spcBef>
                <a:spcPts val="0"/>
              </a:spcBef>
              <a:spcAft>
                <a:spcPts val="0"/>
              </a:spcAft>
              <a:buNone/>
            </a:pPr>
            <a:r>
              <a:rPr lang="en">
                <a:highlight>
                  <a:srgbClr val="00FFFF"/>
                </a:highlight>
              </a:rPr>
              <a:t>Michele’s Note: The HOP on Main Street with 17 units is through the planning process and was approved. An abutter appealed the decision and it is in court.  The other two projects have not yet been to the Planning Board. </a:t>
            </a:r>
            <a:endParaRPr>
              <a:highlight>
                <a:srgbClr val="00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931d40e3e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931d40e3e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600"/>
              <a:t>Student Population and Capacity</a:t>
            </a:r>
            <a:endParaRPr sz="460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a:t>Brookline School Board</a:t>
            </a:r>
            <a:endParaRPr/>
          </a:p>
          <a:p>
            <a:pPr marL="0" lvl="0" indent="0" algn="ctr" rtl="0">
              <a:spcBef>
                <a:spcPts val="0"/>
              </a:spcBef>
              <a:spcAft>
                <a:spcPts val="0"/>
              </a:spcAft>
              <a:buNone/>
            </a:pPr>
            <a:r>
              <a:rPr lang="en"/>
              <a:t>10/25/2023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NESDEC Projections </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marL="457200" lvl="0" indent="-363696" algn="l" rtl="0">
              <a:spcBef>
                <a:spcPts val="0"/>
              </a:spcBef>
              <a:spcAft>
                <a:spcPts val="0"/>
              </a:spcAft>
              <a:buClr>
                <a:schemeClr val="dk1"/>
              </a:buClr>
              <a:buSzPct val="100000"/>
              <a:buChar char="●"/>
            </a:pPr>
            <a:r>
              <a:rPr lang="en" sz="2300">
                <a:solidFill>
                  <a:schemeClr val="dk1"/>
                </a:solidFill>
              </a:rPr>
              <a:t>NESDEC projections for K-12 2022-2023 were 1093 projected and 1090 enrolled for Brookline.</a:t>
            </a:r>
            <a:endParaRPr sz="2300">
              <a:solidFill>
                <a:schemeClr val="dk1"/>
              </a:solidFill>
            </a:endParaRPr>
          </a:p>
          <a:p>
            <a:pPr marL="457200" lvl="0" indent="0" algn="l" rtl="0">
              <a:spcBef>
                <a:spcPts val="1200"/>
              </a:spcBef>
              <a:spcAft>
                <a:spcPts val="0"/>
              </a:spcAft>
              <a:buNone/>
            </a:pPr>
            <a:endParaRPr sz="2300">
              <a:solidFill>
                <a:schemeClr val="dk1"/>
              </a:solidFill>
            </a:endParaRPr>
          </a:p>
          <a:p>
            <a:pPr marL="457200" lvl="0" indent="-357822" algn="l" rtl="0">
              <a:spcBef>
                <a:spcPts val="1200"/>
              </a:spcBef>
              <a:spcAft>
                <a:spcPts val="0"/>
              </a:spcAft>
              <a:buClr>
                <a:schemeClr val="dk1"/>
              </a:buClr>
              <a:buSzPct val="100000"/>
              <a:buChar char="●"/>
            </a:pPr>
            <a:r>
              <a:rPr lang="en" sz="2200">
                <a:solidFill>
                  <a:schemeClr val="dk1"/>
                </a:solidFill>
              </a:rPr>
              <a:t>NESDEC is the tool used by schools to predict population growth</a:t>
            </a:r>
            <a:endParaRPr sz="2200">
              <a:solidFill>
                <a:schemeClr val="dk1"/>
              </a:solidFill>
            </a:endParaRPr>
          </a:p>
          <a:p>
            <a:pPr marL="457200" lvl="0" indent="0" algn="l" rtl="0">
              <a:spcBef>
                <a:spcPts val="1200"/>
              </a:spcBef>
              <a:spcAft>
                <a:spcPts val="0"/>
              </a:spcAft>
              <a:buNone/>
            </a:pPr>
            <a:endParaRPr sz="2200">
              <a:solidFill>
                <a:schemeClr val="dk1"/>
              </a:solidFill>
            </a:endParaRPr>
          </a:p>
          <a:p>
            <a:pPr marL="457200" lvl="0" indent="-357822" algn="l" rtl="0">
              <a:spcBef>
                <a:spcPts val="1200"/>
              </a:spcBef>
              <a:spcAft>
                <a:spcPts val="0"/>
              </a:spcAft>
              <a:buClr>
                <a:schemeClr val="dk1"/>
              </a:buClr>
              <a:buSzPct val="100000"/>
              <a:buChar char="●"/>
            </a:pPr>
            <a:r>
              <a:rPr lang="en" sz="2200">
                <a:solidFill>
                  <a:schemeClr val="dk1"/>
                </a:solidFill>
              </a:rPr>
              <a:t>NESDEC uses birth rates and other data to create a very reliable prediction of student population growth</a:t>
            </a:r>
            <a:endParaRPr sz="2200">
              <a:solidFill>
                <a:schemeClr val="dk1"/>
              </a:solidFill>
            </a:endParaRPr>
          </a:p>
          <a:p>
            <a:pPr marL="457200" lvl="0" indent="0" algn="l" rtl="0">
              <a:spcBef>
                <a:spcPts val="1200"/>
              </a:spcBef>
              <a:spcAft>
                <a:spcPts val="1200"/>
              </a:spcAft>
              <a:buNone/>
            </a:pP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NESDEC DATA- Brookline</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sz="3076">
                <a:solidFill>
                  <a:schemeClr val="dk1"/>
                </a:solidFill>
              </a:rPr>
              <a:t>NESDEC Projections for Brookline are based on the following building permits for single family houses and</a:t>
            </a:r>
            <a:r>
              <a:rPr lang="en" sz="3076" b="1">
                <a:solidFill>
                  <a:schemeClr val="dk1"/>
                </a:solidFill>
              </a:rPr>
              <a:t> include 0 multi-units for each year</a:t>
            </a:r>
            <a:endParaRPr sz="3076" b="1">
              <a:solidFill>
                <a:schemeClr val="dk1"/>
              </a:solidFill>
            </a:endParaRPr>
          </a:p>
          <a:p>
            <a:pPr marL="0" lvl="0" indent="0" algn="l" rtl="0">
              <a:spcBef>
                <a:spcPts val="1200"/>
              </a:spcBef>
              <a:spcAft>
                <a:spcPts val="0"/>
              </a:spcAft>
              <a:buNone/>
            </a:pPr>
            <a:r>
              <a:rPr lang="en" sz="3172">
                <a:solidFill>
                  <a:schemeClr val="dk1"/>
                </a:solidFill>
              </a:rPr>
              <a:t>NESDEC used the following data on building permits for Brookline</a:t>
            </a:r>
            <a:endParaRPr sz="3172">
              <a:solidFill>
                <a:schemeClr val="dk1"/>
              </a:solidFill>
            </a:endParaRPr>
          </a:p>
          <a:p>
            <a:pPr marL="914400" lvl="0" indent="457200" algn="l" rtl="0">
              <a:spcBef>
                <a:spcPts val="1200"/>
              </a:spcBef>
              <a:spcAft>
                <a:spcPts val="0"/>
              </a:spcAft>
              <a:buNone/>
            </a:pPr>
            <a:r>
              <a:rPr lang="en" sz="3488">
                <a:solidFill>
                  <a:schemeClr val="dk1"/>
                </a:solidFill>
              </a:rPr>
              <a:t>2018 	23</a:t>
            </a:r>
            <a:endParaRPr sz="3488">
              <a:solidFill>
                <a:schemeClr val="dk1"/>
              </a:solidFill>
            </a:endParaRPr>
          </a:p>
          <a:p>
            <a:pPr marL="914400" lvl="0" indent="457200" algn="l" rtl="0">
              <a:spcBef>
                <a:spcPts val="0"/>
              </a:spcBef>
              <a:spcAft>
                <a:spcPts val="0"/>
              </a:spcAft>
              <a:buNone/>
            </a:pPr>
            <a:r>
              <a:rPr lang="en" sz="3488">
                <a:solidFill>
                  <a:schemeClr val="dk1"/>
                </a:solidFill>
              </a:rPr>
              <a:t>2019 	22</a:t>
            </a:r>
            <a:endParaRPr sz="3488">
              <a:solidFill>
                <a:schemeClr val="dk1"/>
              </a:solidFill>
            </a:endParaRPr>
          </a:p>
          <a:p>
            <a:pPr marL="914400" lvl="0" indent="457200" algn="l" rtl="0">
              <a:spcBef>
                <a:spcPts val="0"/>
              </a:spcBef>
              <a:spcAft>
                <a:spcPts val="0"/>
              </a:spcAft>
              <a:buNone/>
            </a:pPr>
            <a:r>
              <a:rPr lang="en" sz="3488">
                <a:solidFill>
                  <a:schemeClr val="dk1"/>
                </a:solidFill>
              </a:rPr>
              <a:t>2020 	22</a:t>
            </a:r>
            <a:endParaRPr sz="3488">
              <a:solidFill>
                <a:schemeClr val="dk1"/>
              </a:solidFill>
            </a:endParaRPr>
          </a:p>
          <a:p>
            <a:pPr marL="914400" lvl="0" indent="457200" algn="l" rtl="0">
              <a:spcBef>
                <a:spcPts val="0"/>
              </a:spcBef>
              <a:spcAft>
                <a:spcPts val="0"/>
              </a:spcAft>
              <a:buNone/>
            </a:pPr>
            <a:r>
              <a:rPr lang="en" sz="3488">
                <a:solidFill>
                  <a:schemeClr val="dk1"/>
                </a:solidFill>
              </a:rPr>
              <a:t>2021 	17</a:t>
            </a:r>
            <a:endParaRPr sz="3488">
              <a:solidFill>
                <a:schemeClr val="dk1"/>
              </a:solidFill>
            </a:endParaRPr>
          </a:p>
          <a:p>
            <a:pPr marL="914400" lvl="0" indent="457200" algn="l" rtl="0">
              <a:spcBef>
                <a:spcPts val="0"/>
              </a:spcBef>
              <a:spcAft>
                <a:spcPts val="0"/>
              </a:spcAft>
              <a:buNone/>
            </a:pPr>
            <a:r>
              <a:rPr lang="en" sz="3488">
                <a:solidFill>
                  <a:schemeClr val="dk1"/>
                </a:solidFill>
              </a:rPr>
              <a:t>2022 	11 (to date)</a:t>
            </a:r>
            <a:endParaRPr sz="3488">
              <a:solidFill>
                <a:schemeClr val="dk1"/>
              </a:solidFill>
            </a:endParaRPr>
          </a:p>
          <a:p>
            <a:pPr marL="0" lvl="0" indent="0" algn="l" rtl="0">
              <a:spcBef>
                <a:spcPts val="0"/>
              </a:spcBef>
              <a:spcAft>
                <a:spcPts val="0"/>
              </a:spcAft>
              <a:buNone/>
            </a:pPr>
            <a:endParaRPr sz="1900">
              <a:solidFill>
                <a:schemeClr val="dk1"/>
              </a:solidFill>
            </a:endParaRPr>
          </a:p>
          <a:p>
            <a:pPr marL="0" lvl="0" indent="0" algn="l" rtl="0">
              <a:spcBef>
                <a:spcPts val="1200"/>
              </a:spcBef>
              <a:spcAft>
                <a:spcPts val="1200"/>
              </a:spcAft>
              <a:buNone/>
            </a:pPr>
            <a:endParaRPr sz="1900" b="1">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NESDEC Projections-  </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		</a:t>
            </a:r>
            <a:endParaRPr/>
          </a:p>
          <a:p>
            <a:pPr marL="0" lvl="0" indent="0" algn="l" rtl="0">
              <a:spcBef>
                <a:spcPts val="1200"/>
              </a:spcBef>
              <a:spcAft>
                <a:spcPts val="1200"/>
              </a:spcAft>
              <a:buNone/>
            </a:pPr>
            <a:endParaRPr/>
          </a:p>
        </p:txBody>
      </p:sp>
      <p:graphicFrame>
        <p:nvGraphicFramePr>
          <p:cNvPr id="74" name="Google Shape;74;p16"/>
          <p:cNvGraphicFramePr/>
          <p:nvPr/>
        </p:nvGraphicFramePr>
        <p:xfrm>
          <a:off x="952500" y="1428750"/>
          <a:ext cx="3000000" cy="3000000"/>
        </p:xfrm>
        <a:graphic>
          <a:graphicData uri="http://schemas.openxmlformats.org/drawingml/2006/table">
            <a:tbl>
              <a:tblPr>
                <a:noFill/>
                <a:tableStyleId>{4A4C9765-620A-46A5-A64F-33AA710CB553}</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sz="1900"/>
                        <a:t>School Year</a:t>
                      </a:r>
                      <a:endParaRPr sz="19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NESDEC RMMS</a:t>
                      </a:r>
                      <a:endParaRPr sz="19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NESDEC CSDA</a:t>
                      </a:r>
                      <a:endParaRPr sz="190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sz="1900"/>
                        <a:t>2024-2025</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324</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253  </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sz="1900"/>
                        <a:t>2025-2026</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337   </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267 </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sz="1900"/>
                        <a:t>2026-2027</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highlight>
                            <a:srgbClr val="FFFF00"/>
                          </a:highlight>
                        </a:rPr>
                        <a:t>378   (+28)</a:t>
                      </a:r>
                      <a:endParaRPr sz="1900">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255</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sz="1900"/>
                        <a:t>2027-2028</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highlight>
                            <a:srgbClr val="FFFF00"/>
                          </a:highlight>
                        </a:rPr>
                        <a:t>403  (+53)</a:t>
                      </a:r>
                      <a:endParaRPr sz="1900">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t>253</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en" sz="1900"/>
                        <a:t>2028-2029</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highlight>
                            <a:srgbClr val="FFFF00"/>
                          </a:highlight>
                        </a:rPr>
                        <a:t>401  (+51)</a:t>
                      </a:r>
                      <a:endParaRPr sz="1900">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highlight>
                            <a:srgbClr val="FFFF00"/>
                          </a:highlight>
                        </a:rPr>
                        <a:t>266   (-1)</a:t>
                      </a:r>
                      <a:endParaRPr sz="1900">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en" sz="1900"/>
                        <a:t>2029-2030</a:t>
                      </a:r>
                      <a:endParaRPr sz="1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highlight>
                            <a:srgbClr val="FFFF00"/>
                          </a:highlight>
                        </a:rPr>
                        <a:t>399   (+49)</a:t>
                      </a:r>
                      <a:endParaRPr sz="1900">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900">
                          <a:highlight>
                            <a:srgbClr val="FFFF00"/>
                          </a:highlight>
                        </a:rPr>
                        <a:t>311   (+35)</a:t>
                      </a:r>
                      <a:endParaRPr sz="1900">
                        <a:highlight>
                          <a:srgbClr val="FFFF00"/>
                        </a:highlight>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RMMS &amp; CSDA  Capacity</a:t>
            </a: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a:solidFill>
                  <a:srgbClr val="000000"/>
                </a:solidFill>
              </a:rPr>
              <a:t>Using NESDEC projections, </a:t>
            </a:r>
            <a:r>
              <a:rPr lang="en" sz="2200" b="1">
                <a:solidFill>
                  <a:srgbClr val="000000"/>
                </a:solidFill>
              </a:rPr>
              <a:t>without any of the multi-units</a:t>
            </a:r>
            <a:r>
              <a:rPr lang="en" sz="2200">
                <a:solidFill>
                  <a:srgbClr val="000000"/>
                </a:solidFill>
              </a:rPr>
              <a:t>, RMMS will be above capacity by 2026-2027 by 28 students.</a:t>
            </a:r>
            <a:endParaRPr sz="2200">
              <a:solidFill>
                <a:srgbClr val="000000"/>
              </a:solidFill>
            </a:endParaRPr>
          </a:p>
          <a:p>
            <a:pPr marL="0" lvl="0" indent="0" algn="l" rtl="0">
              <a:spcBef>
                <a:spcPts val="0"/>
              </a:spcBef>
              <a:spcAft>
                <a:spcPts val="0"/>
              </a:spcAft>
              <a:buNone/>
            </a:pPr>
            <a:endParaRPr sz="2200">
              <a:solidFill>
                <a:srgbClr val="000000"/>
              </a:solidFill>
            </a:endParaRPr>
          </a:p>
          <a:p>
            <a:pPr marL="0" lvl="0" indent="0" algn="l" rtl="0">
              <a:spcBef>
                <a:spcPts val="0"/>
              </a:spcBef>
              <a:spcAft>
                <a:spcPts val="0"/>
              </a:spcAft>
              <a:buNone/>
            </a:pPr>
            <a:r>
              <a:rPr lang="en" sz="2200">
                <a:solidFill>
                  <a:srgbClr val="000000"/>
                </a:solidFill>
              </a:rPr>
              <a:t>Using NESDEC projections, </a:t>
            </a:r>
            <a:r>
              <a:rPr lang="en" sz="2200" b="1">
                <a:solidFill>
                  <a:srgbClr val="000000"/>
                </a:solidFill>
              </a:rPr>
              <a:t>without any of the multi-units, </a:t>
            </a:r>
            <a:r>
              <a:rPr lang="en" sz="2200">
                <a:solidFill>
                  <a:srgbClr val="000000"/>
                </a:solidFill>
              </a:rPr>
              <a:t>projected K-12 enrollment will go from 1056 this year to 1217 in 2028-2029.  </a:t>
            </a:r>
            <a:endParaRPr sz="2200">
              <a:solidFill>
                <a:srgbClr val="000000"/>
              </a:solidFill>
            </a:endParaRPr>
          </a:p>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Trends</a:t>
            </a:r>
            <a:endParaRPr/>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Brookline’s growth slowed (potentially) for one year, based on the 2022 data </a:t>
            </a:r>
            <a:endParaRPr b="1"/>
          </a:p>
          <a:p>
            <a:pPr marL="0" lvl="0" indent="0" algn="l" rtl="0">
              <a:spcBef>
                <a:spcPts val="1200"/>
              </a:spcBef>
              <a:spcAft>
                <a:spcPts val="0"/>
              </a:spcAft>
              <a:buNone/>
            </a:pPr>
            <a:r>
              <a:rPr lang="en" b="1"/>
              <a:t>However, several variances are before the Zoning Board of Appeals that could alter this rapidly, none of which are included in the NESDEC numbers:</a:t>
            </a:r>
            <a:endParaRPr b="1"/>
          </a:p>
          <a:p>
            <a:pPr marL="0" lvl="0" indent="0" algn="l" rtl="0">
              <a:spcBef>
                <a:spcPts val="1200"/>
              </a:spcBef>
              <a:spcAft>
                <a:spcPts val="0"/>
              </a:spcAft>
              <a:buNone/>
            </a:pPr>
            <a:r>
              <a:rPr lang="en" b="1"/>
              <a:t>	1.	A HOP development of 17 units that has been approved.  </a:t>
            </a:r>
            <a:endParaRPr b="1"/>
          </a:p>
          <a:p>
            <a:pPr marL="0" lvl="0" indent="0" algn="l" rtl="0">
              <a:spcBef>
                <a:spcPts val="1200"/>
              </a:spcBef>
              <a:spcAft>
                <a:spcPts val="0"/>
              </a:spcAft>
              <a:buNone/>
            </a:pPr>
            <a:r>
              <a:rPr lang="en" b="1"/>
              <a:t>	2.	A HOP development of 30-48 units is being considered for a variance.   Appeal being heard 10/27. Update: limited to 30 years</a:t>
            </a:r>
            <a:endParaRPr b="1"/>
          </a:p>
          <a:p>
            <a:pPr marL="0" lvl="0" indent="0" algn="l" rtl="0">
              <a:spcBef>
                <a:spcPts val="1200"/>
              </a:spcBef>
              <a:spcAft>
                <a:spcPts val="0"/>
              </a:spcAft>
              <a:buNone/>
            </a:pPr>
            <a:r>
              <a:rPr lang="en" b="1"/>
              <a:t>	3.	A third HOP is also being reviewed. Update: variance by ZBA 3 unit where Juanitas was, all one bedroom units</a:t>
            </a:r>
            <a:endParaRPr b="1"/>
          </a:p>
          <a:p>
            <a:pPr marL="0" lvl="0" indent="0" algn="l" rtl="0">
              <a:spcBef>
                <a:spcPts val="1200"/>
              </a:spcBef>
              <a:spcAft>
                <a:spcPts val="1200"/>
              </a:spcAft>
              <a:buNone/>
            </a:pP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Additional Potential Housing</a:t>
            </a:r>
            <a:endParaRPr/>
          </a:p>
        </p:txBody>
      </p:sp>
      <p:sp>
        <p:nvSpPr>
          <p:cNvPr id="92" name="Google Shape;9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700" b="1"/>
              <a:t>Awaiting further input from the Planning Board</a:t>
            </a:r>
            <a:endParaRPr sz="27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409</Words>
  <Application>Microsoft Office PowerPoint</Application>
  <PresentationFormat>On-screen Show (16:9)</PresentationFormat>
  <Paragraphs>56</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Student Population and Capacity</vt:lpstr>
      <vt:lpstr>NESDEC Projections </vt:lpstr>
      <vt:lpstr>NESDEC DATA- Brookline</vt:lpstr>
      <vt:lpstr>NESDEC Projections-  </vt:lpstr>
      <vt:lpstr>RMMS &amp; CSDA  Capacity</vt:lpstr>
      <vt:lpstr>Trends</vt:lpstr>
      <vt:lpstr>Additional Potential Housing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Population and Capacity</dc:title>
  <dc:creator>Michele Decoteau</dc:creator>
  <cp:lastModifiedBy>Michele Decoteau</cp:lastModifiedBy>
  <cp:revision>2</cp:revision>
  <dcterms:modified xsi:type="dcterms:W3CDTF">2023-11-03T14:03:00Z</dcterms:modified>
</cp:coreProperties>
</file>